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7" r:id="rId3"/>
    <p:sldId id="282" r:id="rId4"/>
    <p:sldId id="270" r:id="rId5"/>
    <p:sldId id="312" r:id="rId6"/>
    <p:sldId id="292" r:id="rId7"/>
    <p:sldId id="271" r:id="rId8"/>
    <p:sldId id="309" r:id="rId9"/>
    <p:sldId id="310" r:id="rId10"/>
    <p:sldId id="311" r:id="rId11"/>
    <p:sldId id="294" r:id="rId12"/>
    <p:sldId id="284" r:id="rId13"/>
    <p:sldId id="305" r:id="rId14"/>
    <p:sldId id="295" r:id="rId15"/>
    <p:sldId id="296" r:id="rId16"/>
    <p:sldId id="289" r:id="rId17"/>
    <p:sldId id="306" r:id="rId19"/>
    <p:sldId id="293" r:id="rId20"/>
    <p:sldId id="299" r:id="rId21"/>
    <p:sldId id="275" r:id="rId22"/>
    <p:sldId id="298" r:id="rId23"/>
    <p:sldId id="300" r:id="rId24"/>
    <p:sldId id="297" r:id="rId25"/>
    <p:sldId id="302" r:id="rId26"/>
    <p:sldId id="307" r:id="rId27"/>
    <p:sldId id="308" r:id="rId28"/>
    <p:sldId id="304" r:id="rId29"/>
    <p:sldId id="279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434"/>
    <a:srgbClr val="C01C23"/>
    <a:srgbClr val="FFC000"/>
    <a:srgbClr val="44546A"/>
    <a:srgbClr val="FF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20" autoAdjust="0"/>
  </p:normalViewPr>
  <p:slideViewPr>
    <p:cSldViewPr snapToGrid="0" showGuides="1">
      <p:cViewPr varScale="1">
        <p:scale>
          <a:sx n="83" d="100"/>
          <a:sy n="83" d="100"/>
        </p:scale>
        <p:origin x="65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0BDC6-96A9-45B7-ADB8-15D4618BD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EA506-4726-4922-97B4-8F6BC28033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注册</a:t>
            </a:r>
            <a:r>
              <a:rPr lang="en-US" altLang="zh-CN" dirty="0"/>
              <a:t>10</a:t>
            </a:r>
            <a:r>
              <a:rPr lang="zh-CN" altLang="en-US" dirty="0"/>
              <a:t>条</a:t>
            </a:r>
            <a:endParaRPr lang="en-US" altLang="zh-CN" dirty="0"/>
          </a:p>
          <a:p>
            <a:r>
              <a:rPr lang="zh-CN" altLang="en-US" dirty="0"/>
              <a:t>登录</a:t>
            </a:r>
            <a:r>
              <a:rPr lang="en-US" altLang="zh-CN" dirty="0"/>
              <a:t>6</a:t>
            </a:r>
            <a:r>
              <a:rPr lang="zh-CN" altLang="en-US" dirty="0"/>
              <a:t>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EA506-4726-4922-97B4-8F6BC28033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E2DCE-F5FE-42E6-B7AD-2E701BC4A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26852-6CDD-4311-9E3D-6AA5F27DBD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98" name="矩形 97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rgbClr val="252434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-22331" y="-12775"/>
            <a:ext cx="12213877" cy="1376769"/>
            <a:chOff x="-35031" y="1575572"/>
            <a:chExt cx="12213877" cy="1376769"/>
          </a:xfrm>
        </p:grpSpPr>
        <p:sp>
          <p:nvSpPr>
            <p:cNvPr id="94" name="直角三角形 93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直角三角形 94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直角三角形 95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591857" y="2959755"/>
            <a:ext cx="1098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软件测试</a:t>
            </a:r>
            <a:r>
              <a:rPr lang="zh-CN" altLang="en-US" sz="5400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项目</a:t>
            </a:r>
            <a:r>
              <a:rPr lang="en-US" altLang="zh-CN" sz="54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MeetHere</a:t>
            </a:r>
            <a:r>
              <a:rPr lang="zh-CN" altLang="en-US" sz="5400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汇报</a:t>
            </a:r>
            <a:endParaRPr lang="zh-CN" altLang="en-US" sz="54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65615" y="5138420"/>
            <a:ext cx="230822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——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苏玉璠</a:t>
            </a:r>
            <a:endParaRPr lang="zh-CN" altLang="en-US" sz="2400" dirty="0" smtClean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928" y="1459459"/>
            <a:ext cx="8198906" cy="5279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3522" y="1769630"/>
            <a:ext cx="5027902" cy="442508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43524" y="3131929"/>
            <a:ext cx="4900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待测因素：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昵称、邮箱、手机、用户名、密码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41" y="1618984"/>
            <a:ext cx="10629701" cy="51281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8854" y="1497231"/>
            <a:ext cx="174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待</a:t>
            </a:r>
            <a:r>
              <a:rPr lang="zh-CN" altLang="en-US" sz="2400" dirty="0" smtClean="0"/>
              <a:t>测特征</a:t>
            </a:r>
            <a:r>
              <a:rPr lang="zh-CN" altLang="en-US" sz="2400" dirty="0" smtClean="0"/>
              <a:t>：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r="861" b="1522"/>
          <a:stretch>
            <a:fillRect/>
          </a:stretch>
        </p:blipFill>
        <p:spPr>
          <a:xfrm>
            <a:off x="2125515" y="1404867"/>
            <a:ext cx="9059279" cy="50855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8854" y="1497231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测试用例：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14257"/>
          <a:stretch>
            <a:fillRect/>
          </a:stretch>
        </p:blipFill>
        <p:spPr>
          <a:xfrm>
            <a:off x="1339631" y="2269255"/>
            <a:ext cx="9664268" cy="4297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8854" y="1564253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自动化测试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工具：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3850" y="1404041"/>
            <a:ext cx="8135883" cy="24883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69" y="3913036"/>
            <a:ext cx="6594405" cy="280933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8854" y="1564253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自动化测试代码：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8854" y="1573429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执行结果</a:t>
            </a:r>
            <a:r>
              <a:rPr lang="zh-CN" altLang="en-US" sz="2400" dirty="0" smtClean="0"/>
              <a:t>：</a:t>
            </a:r>
            <a:endParaRPr lang="zh-CN" altLang="en-US" sz="2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498599" y="2809426"/>
          <a:ext cx="9501909" cy="283335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001983"/>
                <a:gridCol w="979055"/>
                <a:gridCol w="720436"/>
                <a:gridCol w="199539"/>
                <a:gridCol w="474716"/>
                <a:gridCol w="745713"/>
                <a:gridCol w="297996"/>
                <a:gridCol w="729672"/>
                <a:gridCol w="1025237"/>
                <a:gridCol w="831272"/>
                <a:gridCol w="822037"/>
                <a:gridCol w="674253"/>
              </a:tblGrid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测试用例总数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执行用例（个）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删除用例（个）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受阻用例（个）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受阻原因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实测用例数（个）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发现缺陷（个）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致命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indent="1143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严重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5095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一般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建议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226" y="2920261"/>
            <a:ext cx="11081002" cy="130999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8854" y="1591901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缺陷报告单：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71014" y="1880756"/>
            <a:ext cx="8976360" cy="224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性能需求：</a:t>
            </a:r>
            <a:r>
              <a:rPr lang="en-US" altLang="zh-CN" sz="2400" dirty="0"/>
              <a:t>1000 </a:t>
            </a:r>
            <a:r>
              <a:rPr lang="zh-CN" altLang="en-US" sz="2400" dirty="0"/>
              <a:t>个在线用户按正常操作速度访问本系统</a:t>
            </a:r>
            <a:r>
              <a:rPr lang="zh-CN" altLang="en-US" sz="2400" dirty="0" smtClean="0"/>
              <a:t>的预约功能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交易成功率</a:t>
            </a:r>
            <a:r>
              <a:rPr lang="zh-CN" altLang="en-US" sz="2400" dirty="0"/>
              <a:t>需达到 </a:t>
            </a:r>
            <a:r>
              <a:rPr lang="en-US" altLang="zh-CN" sz="2400" dirty="0"/>
              <a:t>100</a:t>
            </a:r>
            <a:r>
              <a:rPr lang="en-US" altLang="zh-CN" sz="2400" dirty="0" smtClean="0"/>
              <a:t>%</a:t>
            </a:r>
            <a:r>
              <a:rPr lang="zh-CN" altLang="en-US" sz="2400" dirty="0" smtClean="0"/>
              <a:t>，且请求</a:t>
            </a:r>
            <a:r>
              <a:rPr lang="zh-CN" altLang="en-US" sz="2400" dirty="0"/>
              <a:t>响应时间不得大于 </a:t>
            </a:r>
            <a:r>
              <a:rPr lang="en-US" altLang="zh-CN" sz="2400" dirty="0" smtClean="0"/>
              <a:t>2s 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测试类型：独立</a:t>
            </a:r>
            <a:r>
              <a:rPr lang="zh-CN" altLang="en-US" sz="2400" dirty="0" smtClean="0"/>
              <a:t>场景、</a:t>
            </a:r>
            <a:r>
              <a:rPr lang="zh-CN" altLang="en-US" sz="2400" dirty="0" smtClean="0"/>
              <a:t>混合</a:t>
            </a:r>
            <a:r>
              <a:rPr lang="zh-CN" altLang="en-US" sz="2400" dirty="0" smtClean="0"/>
              <a:t>场景性能测试</a:t>
            </a:r>
            <a:endParaRPr lang="en-US" altLang="zh-CN" sz="2400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椭圆 11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4870" y="1338757"/>
            <a:ext cx="1163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独立场景：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注册</a:t>
            </a:r>
            <a:r>
              <a:rPr lang="zh-CN" altLang="en-US" sz="2400" dirty="0" smtClean="0"/>
              <a:t>、登录、场馆预约</a:t>
            </a:r>
            <a:r>
              <a:rPr lang="zh-CN" altLang="en-US" sz="2400" dirty="0" smtClean="0"/>
              <a:t>、修改预约、取消预约、</a:t>
            </a:r>
            <a:r>
              <a:rPr lang="zh-CN" altLang="en-US" sz="2400" dirty="0" smtClean="0"/>
              <a:t>发表</a:t>
            </a:r>
            <a:r>
              <a:rPr lang="zh-CN" altLang="en-US" sz="2400" dirty="0" smtClean="0"/>
              <a:t>留言、修改留言、删除留言</a:t>
            </a:r>
            <a:endParaRPr lang="en-US" altLang="zh-CN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041850" y="3014689"/>
          <a:ext cx="7789479" cy="31811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0068"/>
                <a:gridCol w="2055348"/>
                <a:gridCol w="1557708"/>
                <a:gridCol w="1557708"/>
                <a:gridCol w="1558647"/>
              </a:tblGrid>
              <a:tr h="3713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并发数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响应时间要求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TPS</a:t>
                      </a:r>
                      <a:r>
                        <a:rPr lang="zh-CN" sz="1800" kern="100" dirty="0">
                          <a:effectLst/>
                        </a:rPr>
                        <a:t>要求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加压时间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加压方式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7737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&lt;1</a:t>
                      </a:r>
                      <a:r>
                        <a:rPr lang="zh-CN" sz="1800" kern="100" dirty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N/A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直接加压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N/A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个</a:t>
                      </a:r>
                      <a:r>
                        <a:rPr lang="zh-CN" sz="1800" kern="100" dirty="0">
                          <a:effectLst/>
                        </a:rPr>
                        <a:t>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N/A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10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&gt;100</a:t>
                      </a:r>
                      <a:r>
                        <a:rPr lang="zh-CN" sz="1800" kern="100">
                          <a:effectLst/>
                        </a:rPr>
                        <a:t>笔</a:t>
                      </a:r>
                      <a:r>
                        <a:rPr lang="en-US" sz="1800" kern="100">
                          <a:effectLst/>
                        </a:rPr>
                        <a:t>/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r>
                        <a:rPr lang="zh-CN" sz="1800" kern="100">
                          <a:effectLst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&gt;100</a:t>
                      </a:r>
                      <a:r>
                        <a:rPr lang="zh-CN" sz="1800" kern="100" dirty="0">
                          <a:effectLst/>
                        </a:rPr>
                        <a:t>笔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zh-CN" sz="1800" kern="100" dirty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105" name="组合 104"/>
          <p:cNvGrpSpPr/>
          <p:nvPr/>
        </p:nvGrpSpPr>
        <p:grpSpPr>
          <a:xfrm rot="10800000">
            <a:off x="9541917" y="5299859"/>
            <a:ext cx="2650083" cy="1558143"/>
            <a:chOff x="-35031" y="1575572"/>
            <a:chExt cx="12213877" cy="1376769"/>
          </a:xfrm>
        </p:grpSpPr>
        <p:sp>
          <p:nvSpPr>
            <p:cNvPr id="106" name="直角三角形 10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3515618" y="409461"/>
            <a:ext cx="1491175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zh-CN" sz="3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096001" y="1558414"/>
            <a:ext cx="923330" cy="36038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288399" y="5162268"/>
            <a:ext cx="7592869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+mj-ea"/>
                <a:ea typeface="+mj-ea"/>
              </a:rPr>
              <a:t>需求说明及功能演示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22331" y="-12776"/>
            <a:ext cx="2650083" cy="1558143"/>
            <a:chOff x="-35031" y="1575572"/>
            <a:chExt cx="12213877" cy="1376769"/>
          </a:xfrm>
        </p:grpSpPr>
        <p:sp>
          <p:nvSpPr>
            <p:cNvPr id="12" name="直角三角形 11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4871" y="1354089"/>
            <a:ext cx="897636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混合场景：</a:t>
            </a:r>
            <a:endParaRPr lang="en-US" altLang="zh-CN" sz="2400" dirty="0"/>
          </a:p>
        </p:txBody>
      </p:sp>
      <p:sp>
        <p:nvSpPr>
          <p:cNvPr id="2" name="矩形 1"/>
          <p:cNvSpPr/>
          <p:nvPr/>
        </p:nvSpPr>
        <p:spPr>
          <a:xfrm>
            <a:off x="1758986" y="1779687"/>
            <a:ext cx="1031640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、用户注册—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用户修改个人信息—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用户点击场馆名称链接查看场馆信息—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用户点击查看所有场馆列表—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用户点击场馆名称链接查看场馆信息—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用户进行预场馆约—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用户点击订单管理—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用户修改订单信息—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用户点击订单管理—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用户取消订单—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7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用户点击留言板查看留言—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用户发布留言—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8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用户点击留言板查看留言—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用户修改留言—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9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用户点击新闻标题链接查看新闻内容—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用户点击查看所有新闻列表—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用户点击新闻标题链接查看新闻内容—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11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、管理员登录—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管理员添加新的新闻—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12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、管理员登录—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管理员修改新闻—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13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、管理员登录—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管理员审核订单—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14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、管理员登录—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管理员审核留言—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4871" y="1354089"/>
            <a:ext cx="897636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混合场景：</a:t>
            </a:r>
            <a:endParaRPr lang="en-US" altLang="zh-CN" sz="24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970241" y="2591040"/>
          <a:ext cx="7789479" cy="31811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0068"/>
                <a:gridCol w="2055348"/>
                <a:gridCol w="1557708"/>
                <a:gridCol w="1557708"/>
                <a:gridCol w="1558647"/>
              </a:tblGrid>
              <a:tr h="3713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并发数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响应时间要求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TPS</a:t>
                      </a:r>
                      <a:r>
                        <a:rPr lang="zh-CN" sz="1800" kern="100" dirty="0">
                          <a:effectLst/>
                        </a:rPr>
                        <a:t>要求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加压时间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加压方式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7737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&lt;1</a:t>
                      </a:r>
                      <a:r>
                        <a:rPr lang="zh-CN" sz="1800" kern="100" dirty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N/A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直接加压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N/A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个</a:t>
                      </a:r>
                      <a:r>
                        <a:rPr lang="zh-CN" sz="1800" kern="100" dirty="0">
                          <a:effectLst/>
                        </a:rPr>
                        <a:t>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N/A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10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&gt;100</a:t>
                      </a:r>
                      <a:r>
                        <a:rPr lang="zh-CN" sz="1800" kern="100">
                          <a:effectLst/>
                        </a:rPr>
                        <a:t>笔</a:t>
                      </a:r>
                      <a:r>
                        <a:rPr lang="en-US" sz="1800" kern="100">
                          <a:effectLst/>
                        </a:rPr>
                        <a:t>/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r>
                        <a:rPr lang="zh-CN" sz="1800" kern="100">
                          <a:effectLst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&gt;100</a:t>
                      </a:r>
                      <a:r>
                        <a:rPr lang="zh-CN" sz="1800" kern="100" dirty="0">
                          <a:effectLst/>
                        </a:rPr>
                        <a:t>笔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zh-CN" sz="1800" kern="100" dirty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4871" y="1631374"/>
            <a:ext cx="648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测试工具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BlazeMeter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4943" y="3047760"/>
            <a:ext cx="2671821" cy="26370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71" y="2519698"/>
            <a:ext cx="6861946" cy="3693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4871" y="1697664"/>
            <a:ext cx="648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/>
              <a:t>测试</a:t>
            </a:r>
            <a:r>
              <a:rPr lang="zh-CN" altLang="en-US" sz="2400" dirty="0" smtClean="0"/>
              <a:t>结果（以独立场景下的场馆预约为例）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871" y="2509597"/>
            <a:ext cx="10026218" cy="4209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4871" y="1697664"/>
            <a:ext cx="648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/>
              <a:t>测试</a:t>
            </a:r>
            <a:r>
              <a:rPr lang="zh-CN" altLang="en-US" sz="2400" dirty="0" smtClean="0"/>
              <a:t>结果（以独立场景下的场馆预约为例）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871" y="2448132"/>
            <a:ext cx="10130147" cy="4200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4871" y="1697664"/>
            <a:ext cx="648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/>
              <a:t>测试</a:t>
            </a:r>
            <a:r>
              <a:rPr lang="zh-CN" altLang="en-US" sz="2400" dirty="0" smtClean="0"/>
              <a:t>结果（以独立场景下的场馆预约为例）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871" y="2550678"/>
            <a:ext cx="10400310" cy="3748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4871" y="1668396"/>
            <a:ext cx="6480464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遇到的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CPU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瓶颈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java_A2rWMLPBNW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95" y="3055408"/>
            <a:ext cx="10162887" cy="293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616711"/>
            <a:ext cx="735006" cy="2412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www.1ppt.com/moban/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背景：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www.1ppt.com/beijing/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www.1ppt.com/xiazai/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www.1ppt.com/ziliao/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www.1ppt.com/fanwen/       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www.1ppt.com/shiti/  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www.1ppt.com/jiaoan/         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www.1ppt.cn                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语文课件：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www.1ppt.com/kejian/yuwen/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数学课件：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www.1ppt.com/kejian/shuxue/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英语课件：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www.1ppt.com/kejian/yingyu/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美术课件：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www.1ppt.com/kejian/meishu/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科学课件：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www.1ppt.com/kejian/kexue/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物理课件：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www.1ppt.com/kejian/wuli/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化学课件：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www.1ppt.com/kejian/huaxue/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生物课件：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www.1ppt.com/kejian/shengwu/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地理课件：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www.1ppt.com/kejian/dili/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历史课件：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www.1ppt.com/kejian/lishi/  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pic>
        <p:nvPicPr>
          <p:cNvPr id="2" name="图片 1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30"/>
            <a:ext cx="12192000" cy="674347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 flipV="1">
            <a:off x="-22331" y="5481233"/>
            <a:ext cx="12213877" cy="1376769"/>
            <a:chOff x="-35031" y="1575572"/>
            <a:chExt cx="12213877" cy="137676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6" name="直角三角形 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74109" y="2448768"/>
            <a:ext cx="70196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</a:t>
            </a:r>
            <a:r>
              <a:rPr lang="zh-CN" altLang="en-US" sz="115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谢观看！</a:t>
            </a:r>
            <a:endParaRPr lang="zh-CN" altLang="en-US" sz="1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40228" y="468053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项目需求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7484" y="1417582"/>
            <a:ext cx="9455426" cy="609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项目需求：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MeetHere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是一个场馆预约和管理的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商务网站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普通用户：注册、登录、个人信息管理、查看场馆介绍和预约信息、场馆预约、场馆预约订单管理、查看新闻、留言管理（发布、浏览、删除、修改）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管理员：用户管理、场馆信息管理（场馆介绍、场馆位置、场馆租金、场馆空闲时间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）、预约订单审核、预约订单统计（按照场馆、时间等对预约订单进行统计）、新闻动态管理（发布、增、删、改）、留言审核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etHere Dem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19063"/>
            <a:ext cx="12192000" cy="661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-22331" y="-12776"/>
            <a:ext cx="2650083" cy="1558143"/>
            <a:chOff x="-35031" y="1575572"/>
            <a:chExt cx="12213877" cy="1376769"/>
          </a:xfrm>
        </p:grpSpPr>
        <p:sp>
          <p:nvSpPr>
            <p:cNvPr id="96" name="直角三角形 9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直角三角形 9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直角三角形 9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9541917" y="5299859"/>
            <a:ext cx="2650083" cy="1558143"/>
            <a:chOff x="-35031" y="1575572"/>
            <a:chExt cx="12213877" cy="1376769"/>
          </a:xfrm>
        </p:grpSpPr>
        <p:sp>
          <p:nvSpPr>
            <p:cNvPr id="106" name="直角三角形 10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3627899" y="409461"/>
            <a:ext cx="1491175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zh-CN" sz="3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267710" y="1246909"/>
            <a:ext cx="923330" cy="42579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412726" y="5328782"/>
            <a:ext cx="7592869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4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MeetHere</a:t>
            </a:r>
            <a:r>
              <a:rPr lang="zh-CN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测试介绍</a:t>
            </a:r>
            <a:endParaRPr lang="zh-CN" altLang="en-US" sz="44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6379" y="468053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9597" y="1460148"/>
            <a:ext cx="10058400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单元测试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Mockito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，给需要使用的方法打桩，模拟返回数据，进行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验证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855" y="2977428"/>
            <a:ext cx="11487150" cy="26765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97" y="5932527"/>
            <a:ext cx="11034716" cy="69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6379" y="468053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5777" y="1484944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集成测试：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集成策略：自顶向下，由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逐渐集成至整个系统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285" y="2983345"/>
            <a:ext cx="10017735" cy="344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6379" y="468053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855" y="1450911"/>
            <a:ext cx="10058400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静态分析工具：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FindBugs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dea64_hZRWOyCAO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43" y="2150918"/>
            <a:ext cx="8496178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6379" y="468053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代码测试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855" y="1450911"/>
            <a:ext cx="10058400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静态分析工具：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Style Checker: P3C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88920"/>
            <a:ext cx="11628582" cy="33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e298945e-17d5-4317-8933-3e53cd9d9c38"/>
  <p:tag name="COMMONDATA" val="eyJoZGlkIjoiN2I2OTk5MmIyNThhNjFiY2JlNjQwYTkyNmUwOGNhZTQifQ=="/>
</p:tagLst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2473</Words>
  <Application>WPS 演示</Application>
  <PresentationFormat>宽屏</PresentationFormat>
  <Paragraphs>407</Paragraphs>
  <Slides>27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Calibri Light</vt:lpstr>
      <vt:lpstr>等线</vt:lpstr>
      <vt:lpstr>Calibri</vt:lpstr>
      <vt:lpstr>黑体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dc:subject>第一PPT模板网-WWW.1PPT.COM</dc:subject>
  <cp:category>第一PPT模板网-WWW.1PPT.COM</cp:category>
  <cp:lastModifiedBy>一不留神。。</cp:lastModifiedBy>
  <cp:revision>88</cp:revision>
  <dcterms:created xsi:type="dcterms:W3CDTF">2015-06-10T14:28:00Z</dcterms:created>
  <dcterms:modified xsi:type="dcterms:W3CDTF">2023-04-22T02:48:59Z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79CC64DDE7A94C11B2D7146EF95F47D1_12</vt:lpwstr>
  </property>
  <property fmtid="{D5CDD505-2E9C-101B-9397-08002B2CF9AE}" pid="3" name="KSOProductBuildVer">
    <vt:lpwstr>2052-11.1.0.14036</vt:lpwstr>
  </property>
</Properties>
</file>